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7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ëlle SABLON" initials="GS" lastIdx="2" clrIdx="0"/>
  <p:cmAuthor id="1" name="Olivier Descamps" initials="OD" lastIdx="5" clrIdx="1"/>
  <p:cmAuthor id="2" name="Guy De Backer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DF4F8-0783-4EC6-82FD-5E9157391CD1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C54D8-29CF-481C-A9B9-879D5E6FF80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820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 partir de 5 FR  </a:t>
            </a:r>
          </a:p>
          <a:p>
            <a:r>
              <a:rPr lang="fr-BE" dirty="0"/>
              <a:t>On peut nuancer ce risque avec le HDL-C </a:t>
            </a:r>
          </a:p>
          <a:p>
            <a:r>
              <a:rPr lang="fr-BE" dirty="0"/>
              <a:t>Mais je vais mettre l’accent sur</a:t>
            </a:r>
            <a:r>
              <a:rPr lang="fr-BE" baseline="0" dirty="0"/>
              <a:t> un autre facteur de risque :</a:t>
            </a:r>
            <a:r>
              <a:rPr lang="fr-BE" dirty="0"/>
              <a:t>Les</a:t>
            </a:r>
            <a:r>
              <a:rPr lang="fr-BE" baseline="0" dirty="0"/>
              <a:t> antécédents </a:t>
            </a:r>
            <a:r>
              <a:rPr lang="fr-BE" baseline="0" dirty="0" err="1"/>
              <a:t>faùilaix</a:t>
            </a:r>
            <a:r>
              <a:rPr lang="fr-BE" baseline="0" dirty="0"/>
              <a:t>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13F95D-3E93-40ED-94EE-47A637A78B85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516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6C3D6B-C9E6-447E-B5FA-434533332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2F2EE1-EC8D-4A5C-9469-99F2A7776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7C215-2EB9-48F4-BA32-380549A1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DCDED0-EC34-4AE7-9AF1-D0817F6B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CB53F0-78F6-48D5-B606-EF482F6A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676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3EF04-E502-4495-BE69-A148BA6A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3EE9E4-1830-4A8D-AC88-9D958FD1A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C4227C-7300-402E-81CC-41CF5424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C204AB-CD02-4232-B86D-02B099A0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F72D28-2811-4E84-B4BA-CED59B74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12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879525E-BF07-49F6-8B9F-5187AED31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9229C8-BC8F-4617-ABEA-53BB56E33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CD3D4D-6DE6-4AD7-A370-CCB84B54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A6CAFB-1516-44F3-9BD3-0D74871B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DDF8FF-D864-420F-8954-66109506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928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32C756-3ECD-49A4-A7FA-771493F1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72D9B5-580F-4F4B-B925-775979761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DCCA75-0C19-480F-A887-0884816E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EB27A9-3DAD-40D0-9FE9-16402FFA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038F9-44A1-4102-AAE2-64B14FF8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7424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9E0445-33ED-45B9-A6D4-1A6D572C2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D6E2EA-48F8-403A-A9F2-DAC13EA71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409AB3-DE36-4FD9-8B74-56E7B510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42DEF-E21E-4CA0-A777-20B3FBAFE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D31D06-B57D-4DE7-B7C4-338DBD7F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36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3F34C-EA13-4399-91CD-0955009A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4E093-E4E7-4192-B8CF-71E4B7EB8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9EDE48-2F20-4139-B7A5-763BEE362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A167AA-1724-4B38-A4CC-18A387704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AA97E2-2FE7-4968-AEC4-4DB385FF2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912231-8F15-4B3D-B085-425924CA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037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98CFD-66D3-4B80-8AF0-FBD4F2A14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A96D36-F5B4-4757-81BF-CBC4A9A11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C65541-C630-4224-B436-FEED03061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5264D2-6ACE-4C83-A692-37DA98997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D5A534-DC0D-4230-8936-08AE8E2FC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8764D9-E571-4E5E-9D6C-352CE296A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288E53-8764-4B82-A3B3-1FDD38942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A6DA52-CDB6-4B45-8C98-A35CA175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772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308669-0729-4B2A-BC63-0B82221C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7899A8-76A5-4261-BBEF-3D53F2F6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222DB0-CD57-4124-B2CC-B693288D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1B326F-EED0-46FA-A359-8ECD2719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8641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80510C-9FC9-477F-8553-06D639D4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71F40F-013D-48AD-A48E-4FE6BCE7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B9C06B-F51B-4424-AA07-4E811770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705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2D1B4-C33E-43EE-8A6D-9EFDA2F14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56438-631E-4FE2-AAF7-2EBE25897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E59BD5-675A-4ABC-88C0-CAFAE1BCD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ED259-9CC3-45C4-BE71-8634C771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383A76-3E41-42B8-A9C1-CAF6F4DA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D7FC18-ED4B-4CD1-9E11-1BCD349A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21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9DC01F-71D6-4F3C-BA8A-C88F06C6F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4E534C-0556-46F1-8109-457A8FC5B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B8CFA8-39E5-4796-AD22-7B8F9398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9AF9AB-4C3B-4807-A7D4-B71580CE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6DC6AF-8FAB-4B87-BE46-5EB7AFBE7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4692D6-F534-4E08-9620-66AB64F4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215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B4F5F0-BCDC-49F5-AF27-8C99FC492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3CE79B-D451-4D9A-8BBB-B24B5FC0B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95BF32-5221-4E25-88CF-564346D2D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CE580-E512-4FC8-8395-549E964B8A92}" type="datetimeFigureOut">
              <a:rPr lang="fr-BE" smtClean="0"/>
              <a:t>12-06-20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ED503E-BA3C-4853-80F1-5BDF67808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D8BC15-054F-484F-9037-37B736D54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20B24-EEFA-4F49-9055-2208B0CE521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355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56235"/>
              </p:ext>
            </p:extLst>
          </p:nvPr>
        </p:nvGraphicFramePr>
        <p:xfrm>
          <a:off x="9138398" y="814043"/>
          <a:ext cx="1278082" cy="2674620"/>
        </p:xfrm>
        <a:graphic>
          <a:graphicData uri="http://schemas.openxmlformats.org/drawingml/2006/table">
            <a:tbl>
              <a:tblPr/>
              <a:tblGrid>
                <a:gridCol w="77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HDL-C (mg/dl)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 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629" y="854098"/>
            <a:ext cx="2466975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TextBox 8"/>
          <p:cNvSpPr txBox="1">
            <a:spLocks noChangeArrowheads="1"/>
          </p:cNvSpPr>
          <p:nvPr/>
        </p:nvSpPr>
        <p:spPr bwMode="auto">
          <a:xfrm rot="-5400000">
            <a:off x="212446" y="3070890"/>
            <a:ext cx="2873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itchFamily="34" charset="0"/>
              </a:rPr>
              <a:t>Systolische bloeddruk  (mm Hg) </a:t>
            </a:r>
          </a:p>
        </p:txBody>
      </p:sp>
      <p:sp>
        <p:nvSpPr>
          <p:cNvPr id="16386" name="TextBox 10"/>
          <p:cNvSpPr txBox="1">
            <a:spLocks noChangeArrowheads="1"/>
          </p:cNvSpPr>
          <p:nvPr/>
        </p:nvSpPr>
        <p:spPr bwMode="auto">
          <a:xfrm rot="-5400000">
            <a:off x="4779351" y="3363930"/>
            <a:ext cx="28274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itchFamily="34" charset="0"/>
              </a:rPr>
              <a:t>Systolische bloeddruk (mm Hg) </a:t>
            </a:r>
          </a:p>
        </p:txBody>
      </p:sp>
      <p:sp>
        <p:nvSpPr>
          <p:cNvPr id="16387" name="TextBox 14"/>
          <p:cNvSpPr txBox="1">
            <a:spLocks noChangeArrowheads="1"/>
          </p:cNvSpPr>
          <p:nvPr/>
        </p:nvSpPr>
        <p:spPr bwMode="auto">
          <a:xfrm rot="-5400000">
            <a:off x="6877716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16441" name="Rectangle 17"/>
          <p:cNvSpPr>
            <a:spLocks noChangeArrowheads="1"/>
          </p:cNvSpPr>
          <p:nvPr/>
        </p:nvSpPr>
        <p:spPr bwMode="auto">
          <a:xfrm>
            <a:off x="1655764" y="61345"/>
            <a:ext cx="11849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2800" b="1" dirty="0">
                <a:solidFill>
                  <a:srgbClr val="44546A"/>
                </a:solidFill>
                <a:latin typeface="Calibri" pitchFamily="34" charset="0"/>
              </a:rPr>
              <a:t>Vrouw</a:t>
            </a:r>
            <a:endParaRPr lang="fr-BE" sz="2800" dirty="0">
              <a:solidFill>
                <a:srgbClr val="44546A"/>
              </a:solidFill>
              <a:latin typeface="Calibri" pitchFamily="34" charset="0"/>
            </a:endParaRPr>
          </a:p>
        </p:txBody>
      </p:sp>
      <p:sp>
        <p:nvSpPr>
          <p:cNvPr id="16442" name="Rectangle 18"/>
          <p:cNvSpPr>
            <a:spLocks noChangeArrowheads="1"/>
          </p:cNvSpPr>
          <p:nvPr/>
        </p:nvSpPr>
        <p:spPr bwMode="auto">
          <a:xfrm>
            <a:off x="6237288" y="-3775"/>
            <a:ext cx="8684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2800" b="1" dirty="0">
                <a:solidFill>
                  <a:srgbClr val="44546A"/>
                </a:solidFill>
                <a:latin typeface="Calibri" pitchFamily="34" charset="0"/>
              </a:rPr>
              <a:t>Man</a:t>
            </a:r>
            <a:endParaRPr lang="fr-BE" sz="2800" dirty="0">
              <a:solidFill>
                <a:srgbClr val="44546A"/>
              </a:solidFill>
              <a:latin typeface="Calibri" pitchFamily="34" charset="0"/>
            </a:endParaRPr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6011944" y="45316"/>
            <a:ext cx="0" cy="6453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91544" y="6160098"/>
            <a:ext cx="260116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Totaal cholesterol (mg/dL)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94740" y="6160514"/>
            <a:ext cx="2594165" cy="3381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anose="020F0502020204030204"/>
              </a:rPr>
              <a:t>Totaal cholesterol (mg/dL)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931028"/>
              </p:ext>
            </p:extLst>
          </p:nvPr>
        </p:nvGraphicFramePr>
        <p:xfrm>
          <a:off x="4704690" y="5350548"/>
          <a:ext cx="1342281" cy="1099192"/>
        </p:xfrm>
        <a:graphic>
          <a:graphicData uri="http://schemas.openxmlformats.org/drawingml/2006/table">
            <a:tbl>
              <a:tblPr/>
              <a:tblGrid>
                <a:gridCol w="72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0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Familiale</a:t>
                      </a:r>
                      <a:r>
                        <a:rPr lang="fr-BE" sz="1200" b="1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 antecedenten van premature ASCVZ</a:t>
                      </a:r>
                      <a:endParaRPr lang="fr-BE" sz="12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35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positief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X 1,7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2217330" y="455046"/>
            <a:ext cx="2317750" cy="377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>
              <a:solidFill>
                <a:srgbClr val="44546A"/>
              </a:solidFill>
              <a:latin typeface="Calibri" panose="020F0502020204030204"/>
            </a:endParaRPr>
          </a:p>
        </p:txBody>
      </p:sp>
      <p:sp>
        <p:nvSpPr>
          <p:cNvPr id="16461" name="TextBox 4"/>
          <p:cNvSpPr txBox="1">
            <a:spLocks noChangeArrowheads="1"/>
          </p:cNvSpPr>
          <p:nvPr/>
        </p:nvSpPr>
        <p:spPr bwMode="auto">
          <a:xfrm>
            <a:off x="2211381" y="515483"/>
            <a:ext cx="2470150" cy="311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Calibri" pitchFamily="34" charset="0"/>
              </a:rPr>
              <a:t>Niet Roker                Roker              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705059" y="450283"/>
            <a:ext cx="2317750" cy="377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>
              <a:solidFill>
                <a:srgbClr val="44546A"/>
              </a:solidFill>
              <a:latin typeface="Calibri" panose="020F0502020204030204"/>
            </a:endParaRPr>
          </a:p>
        </p:txBody>
      </p:sp>
      <p:sp>
        <p:nvSpPr>
          <p:cNvPr id="16463" name="TextBox 47"/>
          <p:cNvSpPr txBox="1">
            <a:spLocks noChangeArrowheads="1"/>
          </p:cNvSpPr>
          <p:nvPr/>
        </p:nvSpPr>
        <p:spPr bwMode="auto">
          <a:xfrm>
            <a:off x="6552659" y="437550"/>
            <a:ext cx="2470150" cy="3095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Calibri" pitchFamily="34" charset="0"/>
              </a:rPr>
              <a:t>Niet roker                  Roker          </a:t>
            </a:r>
          </a:p>
        </p:txBody>
      </p:sp>
      <p:sp>
        <p:nvSpPr>
          <p:cNvPr id="16465" name="TextBox 50"/>
          <p:cNvSpPr txBox="1">
            <a:spLocks noChangeArrowheads="1"/>
          </p:cNvSpPr>
          <p:nvPr/>
        </p:nvSpPr>
        <p:spPr bwMode="auto">
          <a:xfrm>
            <a:off x="7424063" y="591571"/>
            <a:ext cx="82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itchFamily="34" charset="0"/>
              </a:rPr>
              <a:t>Leeftijd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355958"/>
              </p:ext>
            </p:extLst>
          </p:nvPr>
        </p:nvGraphicFramePr>
        <p:xfrm>
          <a:off x="9120337" y="3590949"/>
          <a:ext cx="1342281" cy="1099192"/>
        </p:xfrm>
        <a:graphic>
          <a:graphicData uri="http://schemas.openxmlformats.org/drawingml/2006/table">
            <a:tbl>
              <a:tblPr/>
              <a:tblGrid>
                <a:gridCol w="723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00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Familiale</a:t>
                      </a:r>
                      <a:r>
                        <a:rPr lang="fr-BE" sz="1200" b="1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Calibri"/>
                        </a:rPr>
                        <a:t> antecedenten van premature ASCVZ</a:t>
                      </a:r>
                      <a:endParaRPr lang="fr-BE" sz="12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835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positief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X  2</a:t>
                      </a: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0299023" y="638183"/>
            <a:ext cx="0" cy="3918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64" name="TextBox 49"/>
          <p:cNvSpPr txBox="1">
            <a:spLocks noChangeArrowheads="1"/>
          </p:cNvSpPr>
          <p:nvPr/>
        </p:nvSpPr>
        <p:spPr bwMode="auto">
          <a:xfrm>
            <a:off x="3116263" y="612207"/>
            <a:ext cx="8269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1600" b="1" dirty="0">
                <a:solidFill>
                  <a:srgbClr val="44546A"/>
                </a:solidFill>
                <a:latin typeface="Calibri" pitchFamily="34" charset="0"/>
              </a:rPr>
              <a:t>Leeftijd  </a:t>
            </a:r>
          </a:p>
        </p:txBody>
      </p:sp>
      <p:grpSp>
        <p:nvGrpSpPr>
          <p:cNvPr id="2" name="Group 71"/>
          <p:cNvGrpSpPr/>
          <p:nvPr/>
        </p:nvGrpSpPr>
        <p:grpSpPr>
          <a:xfrm>
            <a:off x="3183001" y="934427"/>
            <a:ext cx="497252" cy="4309381"/>
            <a:chOff x="1659001" y="1173119"/>
            <a:chExt cx="497252" cy="4309381"/>
          </a:xfrm>
        </p:grpSpPr>
        <p:sp>
          <p:nvSpPr>
            <p:cNvPr id="40" name="TextBox 49"/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68</a:t>
              </a:r>
            </a:p>
          </p:txBody>
        </p:sp>
        <p:sp>
          <p:nvSpPr>
            <p:cNvPr id="41" name="TextBox 49"/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63</a:t>
              </a:r>
            </a:p>
          </p:txBody>
        </p:sp>
        <p:sp>
          <p:nvSpPr>
            <p:cNvPr id="42" name="TextBox 49"/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58</a:t>
              </a:r>
            </a:p>
          </p:txBody>
        </p:sp>
        <p:sp>
          <p:nvSpPr>
            <p:cNvPr id="44" name="TextBox 49"/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53</a:t>
              </a:r>
            </a:p>
          </p:txBody>
        </p:sp>
        <p:sp>
          <p:nvSpPr>
            <p:cNvPr id="45" name="TextBox 49"/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48</a:t>
              </a:r>
            </a:p>
          </p:txBody>
        </p:sp>
        <p:sp>
          <p:nvSpPr>
            <p:cNvPr id="46" name="TextBox 49"/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 48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779326" y="851154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797631" y="1663032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84698" y="3255893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78808" y="409385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84698" y="488633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240016" y="82810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240016" y="1620595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240016" y="2413082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240016" y="324475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40016" y="4063371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40016" y="4855858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grpSp>
        <p:nvGrpSpPr>
          <p:cNvPr id="3" name="Group 72"/>
          <p:cNvGrpSpPr/>
          <p:nvPr/>
        </p:nvGrpSpPr>
        <p:grpSpPr>
          <a:xfrm>
            <a:off x="7650819" y="877821"/>
            <a:ext cx="457176" cy="4309381"/>
            <a:chOff x="1659001" y="1173119"/>
            <a:chExt cx="457176" cy="4309381"/>
          </a:xfrm>
        </p:grpSpPr>
        <p:sp>
          <p:nvSpPr>
            <p:cNvPr id="74" name="TextBox 49"/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≥68</a:t>
              </a:r>
            </a:p>
          </p:txBody>
        </p:sp>
        <p:sp>
          <p:nvSpPr>
            <p:cNvPr id="75" name="TextBox 49"/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≥63</a:t>
              </a:r>
            </a:p>
          </p:txBody>
        </p:sp>
        <p:sp>
          <p:nvSpPr>
            <p:cNvPr id="76" name="TextBox 49"/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≥58</a:t>
              </a:r>
            </a:p>
          </p:txBody>
        </p:sp>
        <p:sp>
          <p:nvSpPr>
            <p:cNvPr id="77" name="TextBox 49"/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≥53</a:t>
              </a:r>
            </a:p>
          </p:txBody>
        </p:sp>
        <p:sp>
          <p:nvSpPr>
            <p:cNvPr id="78" name="TextBox 49"/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≥48</a:t>
              </a:r>
            </a:p>
          </p:txBody>
        </p:sp>
        <p:sp>
          <p:nvSpPr>
            <p:cNvPr id="79" name="TextBox 49"/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5717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&lt;48</a:t>
              </a:r>
            </a:p>
          </p:txBody>
        </p:sp>
      </p:grp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918817"/>
              </p:ext>
            </p:extLst>
          </p:nvPr>
        </p:nvGraphicFramePr>
        <p:xfrm>
          <a:off x="4727848" y="814044"/>
          <a:ext cx="1240408" cy="4234815"/>
        </p:xfrm>
        <a:graphic>
          <a:graphicData uri="http://schemas.openxmlformats.org/drawingml/2006/table">
            <a:tbl>
              <a:tblPr/>
              <a:tblGrid>
                <a:gridCol w="834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HDL-C (mg/dl)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BE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&lt;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 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 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6476" name="TextBox 59"/>
          <p:cNvSpPr txBox="1">
            <a:spLocks noChangeArrowheads="1"/>
          </p:cNvSpPr>
          <p:nvPr/>
        </p:nvSpPr>
        <p:spPr bwMode="auto">
          <a:xfrm>
            <a:off x="4583833" y="165971"/>
            <a:ext cx="13595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1400" b="1" i="1" dirty="0">
                <a:solidFill>
                  <a:srgbClr val="44546A"/>
                </a:solidFill>
                <a:latin typeface="Calibri" pitchFamily="34" charset="0"/>
              </a:rPr>
              <a:t>Vermenigvuldig SCORE met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890252" y="638183"/>
            <a:ext cx="0" cy="3918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59"/>
          <p:cNvSpPr txBox="1">
            <a:spLocks noChangeArrowheads="1"/>
          </p:cNvSpPr>
          <p:nvPr/>
        </p:nvSpPr>
        <p:spPr bwMode="auto">
          <a:xfrm>
            <a:off x="9296050" y="150366"/>
            <a:ext cx="1532237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BE" sz="1400" b="1" i="1" dirty="0">
                <a:solidFill>
                  <a:srgbClr val="44546A"/>
                </a:solidFill>
                <a:latin typeface="Calibri" pitchFamily="34" charset="0"/>
              </a:rPr>
              <a:t>Vermenigvuldig SCORE met </a:t>
            </a:r>
          </a:p>
        </p:txBody>
      </p:sp>
      <p:sp>
        <p:nvSpPr>
          <p:cNvPr id="72" name="TextBox 14"/>
          <p:cNvSpPr txBox="1">
            <a:spLocks noChangeArrowheads="1"/>
          </p:cNvSpPr>
          <p:nvPr/>
        </p:nvSpPr>
        <p:spPr bwMode="auto">
          <a:xfrm rot="-5400000">
            <a:off x="8268501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81" name="TextBox 14"/>
          <p:cNvSpPr txBox="1">
            <a:spLocks noChangeArrowheads="1"/>
          </p:cNvSpPr>
          <p:nvPr/>
        </p:nvSpPr>
        <p:spPr bwMode="auto">
          <a:xfrm rot="-5400000">
            <a:off x="3790844" y="5354785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sp>
        <p:nvSpPr>
          <p:cNvPr id="82" name="TextBox 14"/>
          <p:cNvSpPr txBox="1">
            <a:spLocks noChangeArrowheads="1"/>
          </p:cNvSpPr>
          <p:nvPr/>
        </p:nvSpPr>
        <p:spPr bwMode="auto">
          <a:xfrm rot="-5400000">
            <a:off x="2422692" y="5366144"/>
            <a:ext cx="636713" cy="10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&lt;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175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225</a:t>
            </a:r>
          </a:p>
          <a:p>
            <a:pPr>
              <a:lnSpc>
                <a:spcPts val="1900"/>
              </a:lnSpc>
              <a:defRPr/>
            </a:pPr>
            <a:r>
              <a:rPr lang="fr-BE" sz="1400" b="1" dirty="0">
                <a:solidFill>
                  <a:srgbClr val="44546A"/>
                </a:solidFill>
                <a:latin typeface="Arial" pitchFamily="34" charset="0"/>
                <a:cs typeface="Arial" pitchFamily="34" charset="0"/>
              </a:rPr>
              <a:t>≥ 275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2C9D0F20-FA17-49CE-A897-D6D806182D65}"/>
              </a:ext>
            </a:extLst>
          </p:cNvPr>
          <p:cNvGrpSpPr/>
          <p:nvPr/>
        </p:nvGrpSpPr>
        <p:grpSpPr>
          <a:xfrm>
            <a:off x="6627454" y="835954"/>
            <a:ext cx="2466975" cy="4819650"/>
            <a:chOff x="6643737" y="819670"/>
            <a:chExt cx="2466975" cy="4819650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43737" y="819670"/>
              <a:ext cx="2466975" cy="481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309D06A4-C99B-4E15-A14C-8DD02171D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10094" y="3633078"/>
              <a:ext cx="245472" cy="188488"/>
            </a:xfrm>
            <a:prstGeom prst="rect">
              <a:avLst/>
            </a:prstGeom>
          </p:spPr>
        </p:pic>
      </p:grpSp>
      <p:sp>
        <p:nvSpPr>
          <p:cNvPr id="68" name="ZoneTexte 67">
            <a:extLst>
              <a:ext uri="{FF2B5EF4-FFF2-40B4-BE49-F238E27FC236}">
                <a16:creationId xmlns:a16="http://schemas.microsoft.com/office/drawing/2014/main" id="{BA915DA1-161A-4E60-8115-7D682D9F05DC}"/>
              </a:ext>
            </a:extLst>
          </p:cNvPr>
          <p:cNvSpPr txBox="1"/>
          <p:nvPr/>
        </p:nvSpPr>
        <p:spPr>
          <a:xfrm>
            <a:off x="-1715" y="-7737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BE" sz="2800" dirty="0"/>
          </a:p>
        </p:txBody>
      </p:sp>
      <p:sp>
        <p:nvSpPr>
          <p:cNvPr id="69" name="TextBox 56"/>
          <p:cNvSpPr txBox="1"/>
          <p:nvPr/>
        </p:nvSpPr>
        <p:spPr>
          <a:xfrm>
            <a:off x="1770918" y="2482912"/>
            <a:ext cx="5036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170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150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≥ 130</a:t>
            </a:r>
          </a:p>
          <a:p>
            <a:pPr>
              <a:defRPr/>
            </a:pPr>
            <a:r>
              <a:rPr lang="fr-BE" sz="1100" b="1" dirty="0">
                <a:solidFill>
                  <a:srgbClr val="44546A"/>
                </a:solidFill>
                <a:latin typeface="Calibri" panose="020F0502020204030204"/>
              </a:rPr>
              <a:t>&lt; 130</a:t>
            </a:r>
          </a:p>
        </p:txBody>
      </p:sp>
      <p:grpSp>
        <p:nvGrpSpPr>
          <p:cNvPr id="58" name="Group 71">
            <a:extLst>
              <a:ext uri="{FF2B5EF4-FFF2-40B4-BE49-F238E27FC236}">
                <a16:creationId xmlns:a16="http://schemas.microsoft.com/office/drawing/2014/main" id="{0579BED7-7155-4D3D-ACA3-B8115454C1E7}"/>
              </a:ext>
            </a:extLst>
          </p:cNvPr>
          <p:cNvGrpSpPr/>
          <p:nvPr/>
        </p:nvGrpSpPr>
        <p:grpSpPr>
          <a:xfrm>
            <a:off x="7616843" y="924456"/>
            <a:ext cx="497252" cy="4309381"/>
            <a:chOff x="1659001" y="1173119"/>
            <a:chExt cx="497252" cy="4309381"/>
          </a:xfrm>
        </p:grpSpPr>
        <p:sp>
          <p:nvSpPr>
            <p:cNvPr id="70" name="TextBox 49">
              <a:extLst>
                <a:ext uri="{FF2B5EF4-FFF2-40B4-BE49-F238E27FC236}">
                  <a16:creationId xmlns:a16="http://schemas.microsoft.com/office/drawing/2014/main" id="{15002222-6179-4566-9C1D-DF673B2DF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117311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68</a:t>
              </a:r>
            </a:p>
          </p:txBody>
        </p:sp>
        <p:sp>
          <p:nvSpPr>
            <p:cNvPr id="71" name="TextBox 49">
              <a:extLst>
                <a:ext uri="{FF2B5EF4-FFF2-40B4-BE49-F238E27FC236}">
                  <a16:creationId xmlns:a16="http://schemas.microsoft.com/office/drawing/2014/main" id="{32341763-E6C7-4710-B3A9-6FDA80428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197866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63</a:t>
              </a:r>
            </a:p>
          </p:txBody>
        </p:sp>
        <p:sp>
          <p:nvSpPr>
            <p:cNvPr id="83" name="TextBox 49">
              <a:extLst>
                <a:ext uri="{FF2B5EF4-FFF2-40B4-BE49-F238E27FC236}">
                  <a16:creationId xmlns:a16="http://schemas.microsoft.com/office/drawing/2014/main" id="{FA23050A-78F8-4EE0-BD74-59650F93B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2784211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58</a:t>
              </a:r>
            </a:p>
          </p:txBody>
        </p:sp>
        <p:sp>
          <p:nvSpPr>
            <p:cNvPr id="84" name="TextBox 49">
              <a:extLst>
                <a:ext uri="{FF2B5EF4-FFF2-40B4-BE49-F238E27FC236}">
                  <a16:creationId xmlns:a16="http://schemas.microsoft.com/office/drawing/2014/main" id="{47396C2B-96E9-4F56-BED3-CBB99DEDC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3576692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53</a:t>
              </a:r>
            </a:p>
          </p:txBody>
        </p:sp>
        <p:sp>
          <p:nvSpPr>
            <p:cNvPr id="85" name="TextBox 49">
              <a:extLst>
                <a:ext uri="{FF2B5EF4-FFF2-40B4-BE49-F238E27FC236}">
                  <a16:creationId xmlns:a16="http://schemas.microsoft.com/office/drawing/2014/main" id="{08E0CC72-5ABC-4E85-8869-BBF3A38C2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4395299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≥ 48</a:t>
              </a:r>
            </a:p>
          </p:txBody>
        </p:sp>
        <p:sp>
          <p:nvSpPr>
            <p:cNvPr id="86" name="TextBox 49">
              <a:extLst>
                <a:ext uri="{FF2B5EF4-FFF2-40B4-BE49-F238E27FC236}">
                  <a16:creationId xmlns:a16="http://schemas.microsoft.com/office/drawing/2014/main" id="{0B6C9F82-2F7C-4A59-9C2C-CC1E52CC0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001" y="5174723"/>
              <a:ext cx="4972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BE" sz="1400" b="1" dirty="0">
                  <a:solidFill>
                    <a:srgbClr val="44546A"/>
                  </a:solidFill>
                  <a:latin typeface="Calibri" pitchFamily="34" charset="0"/>
                </a:rPr>
                <a:t>&lt; 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011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351</Words>
  <Application>Microsoft Office PowerPoint</Application>
  <PresentationFormat>Grand écran</PresentationFormat>
  <Paragraphs>164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Olivier Descamps</dc:creator>
  <cp:keywords/>
  <dc:description/>
  <cp:lastModifiedBy>Olivier Descamps</cp:lastModifiedBy>
  <cp:revision>57</cp:revision>
  <dcterms:created xsi:type="dcterms:W3CDTF">2020-01-27T10:05:15Z</dcterms:created>
  <dcterms:modified xsi:type="dcterms:W3CDTF">2020-06-12T07:34:46Z</dcterms:modified>
  <cp:category/>
</cp:coreProperties>
</file>