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48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ëlle SABLON" initials="GS" lastIdx="2" clrIdx="0"/>
  <p:cmAuthor id="1" name="Olivier Descamps" initials="OD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967067-CC52-43C8-8A1C-7682A82FC939}" v="21" dt="2020-04-24T09:35:47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DF4F8-0783-4EC6-82FD-5E9157391CD1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C54D8-29CF-481C-A9B9-879D5E6FF80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820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A partir de 5 FR  </a:t>
            </a:r>
          </a:p>
          <a:p>
            <a:r>
              <a:rPr lang="fr-BE" dirty="0"/>
              <a:t>On peut nuancer ce risque avec le HDL-C </a:t>
            </a:r>
          </a:p>
          <a:p>
            <a:r>
              <a:rPr lang="fr-BE" dirty="0"/>
              <a:t>Mais je vais mettre l’accent sur</a:t>
            </a:r>
            <a:r>
              <a:rPr lang="fr-BE" baseline="0" dirty="0"/>
              <a:t> un autre facteur de risque :</a:t>
            </a:r>
            <a:r>
              <a:rPr lang="fr-BE" dirty="0"/>
              <a:t>Les</a:t>
            </a:r>
            <a:r>
              <a:rPr lang="fr-BE" baseline="0" dirty="0"/>
              <a:t> antécédents </a:t>
            </a:r>
            <a:r>
              <a:rPr lang="fr-BE" baseline="0" dirty="0" err="1"/>
              <a:t>faùilaix</a:t>
            </a:r>
            <a:r>
              <a:rPr lang="fr-BE" baseline="0" dirty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13F95D-3E93-40ED-94EE-47A637A78B85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51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6C3D6B-C9E6-447E-B5FA-434533332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F2EE1-EC8D-4A5C-9469-99F2A7776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7C215-2EB9-48F4-BA32-380549A1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DCDED0-EC34-4AE7-9AF1-D0817F6B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CB53F0-78F6-48D5-B606-EF482F6A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676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93EF04-E502-4495-BE69-A148BA6A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3EE9E4-1830-4A8D-AC88-9D958FD1A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C4227C-7300-402E-81CC-41CF5424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C204AB-CD02-4232-B86D-02B099A0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F72D28-2811-4E84-B4BA-CED59B74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123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879525E-BF07-49F6-8B9F-5187AED31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9229C8-BC8F-4617-ABEA-53BB56E33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CD3D4D-6DE6-4AD7-A370-CCB84B54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A6CAFB-1516-44F3-9BD3-0D74871B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DDF8FF-D864-420F-8954-66109506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928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32C756-3ECD-49A4-A7FA-771493F1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72D9B5-580F-4F4B-B925-775979761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DCCA75-0C19-480F-A887-0884816E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EB27A9-3DAD-40D0-9FE9-16402FFA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038F9-44A1-4102-AAE2-64B14FF8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424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9E0445-33ED-45B9-A6D4-1A6D572C2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D6E2EA-48F8-403A-A9F2-DAC13EA71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409AB3-DE36-4FD9-8B74-56E7B510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42DEF-E21E-4CA0-A777-20B3FBAFE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D31D06-B57D-4DE7-B7C4-338DBD7F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36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3F34C-EA13-4399-91CD-0955009A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B4E093-E4E7-4192-B8CF-71E4B7EB8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9EDE48-2F20-4139-B7A5-763BEE362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A167AA-1724-4B38-A4CC-18A387704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AA97E2-2FE7-4968-AEC4-4DB385FF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912231-8F15-4B3D-B085-425924CA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037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98CFD-66D3-4B80-8AF0-FBD4F2A14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A96D36-F5B4-4757-81BF-CBC4A9A11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C65541-C630-4224-B436-FEED03061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5264D2-6ACE-4C83-A692-37DA98997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D5A534-DC0D-4230-8936-08AE8E2FC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8764D9-E571-4E5E-9D6C-352CE296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288E53-8764-4B82-A3B3-1FDD38942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A6DA52-CDB6-4B45-8C98-A35CA175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772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308669-0729-4B2A-BC63-0B82221CD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7899A8-76A5-4261-BBEF-3D53F2F6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222DB0-CD57-4124-B2CC-B693288D1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1B326F-EED0-46FA-A359-8ECD2719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641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80510C-9FC9-477F-8553-06D639D4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71F40F-013D-48AD-A48E-4FE6BCE7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B9C06B-F51B-4424-AA07-4E811770C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705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2D1B4-C33E-43EE-8A6D-9EFDA2F1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56438-631E-4FE2-AAF7-2EBE25897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E59BD5-675A-4ABC-88C0-CAFAE1BCD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ED259-9CC3-45C4-BE71-8634C771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383A76-3E41-42B8-A9C1-CAF6F4DA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D7FC18-ED4B-4CD1-9E11-1BCD349A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21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DC01F-71D6-4F3C-BA8A-C88F06C6F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54E534C-0556-46F1-8109-457A8FC5B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B8CFA8-39E5-4796-AD22-7B8F9398D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9AF9AB-4C3B-4807-A7D4-B71580CE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6DC6AF-8FAB-4B87-BE46-5EB7AFBE7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4692D6-F534-4E08-9620-66AB64F4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215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B4F5F0-BCDC-49F5-AF27-8C99FC492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3CE79B-D451-4D9A-8BBB-B24B5FC0B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95BF32-5221-4E25-88CF-564346D2D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ED503E-BA3C-4853-80F1-5BDF67808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D8BC15-054F-484F-9037-37B736D54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355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9138398" y="814043"/>
          <a:ext cx="1278082" cy="2674620"/>
        </p:xfrm>
        <a:graphic>
          <a:graphicData uri="http://schemas.openxmlformats.org/drawingml/2006/table">
            <a:tbl>
              <a:tblPr/>
              <a:tblGrid>
                <a:gridCol w="77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HDL (mg/dl)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≥ 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629" y="854098"/>
            <a:ext cx="2466975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TextBox 8"/>
          <p:cNvSpPr txBox="1">
            <a:spLocks noChangeArrowheads="1"/>
          </p:cNvSpPr>
          <p:nvPr/>
        </p:nvSpPr>
        <p:spPr bwMode="auto">
          <a:xfrm rot="-5400000">
            <a:off x="19844" y="3364138"/>
            <a:ext cx="345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>
                <a:solidFill>
                  <a:srgbClr val="44546A"/>
                </a:solidFill>
                <a:latin typeface="Calibri" pitchFamily="34" charset="0"/>
              </a:rPr>
              <a:t>Pression artérielle systolique (mm Hg) </a:t>
            </a:r>
          </a:p>
        </p:txBody>
      </p:sp>
      <p:sp>
        <p:nvSpPr>
          <p:cNvPr id="16386" name="TextBox 10"/>
          <p:cNvSpPr txBox="1">
            <a:spLocks noChangeArrowheads="1"/>
          </p:cNvSpPr>
          <p:nvPr/>
        </p:nvSpPr>
        <p:spPr bwMode="auto">
          <a:xfrm rot="-5400000">
            <a:off x="4465861" y="3364138"/>
            <a:ext cx="345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>
                <a:solidFill>
                  <a:srgbClr val="44546A"/>
                </a:solidFill>
                <a:latin typeface="Calibri" pitchFamily="34" charset="0"/>
              </a:rPr>
              <a:t>Pression artérielle systolique (mm Hg) </a:t>
            </a:r>
          </a:p>
        </p:txBody>
      </p:sp>
      <p:sp>
        <p:nvSpPr>
          <p:cNvPr id="16387" name="TextBox 14"/>
          <p:cNvSpPr txBox="1">
            <a:spLocks noChangeArrowheads="1"/>
          </p:cNvSpPr>
          <p:nvPr/>
        </p:nvSpPr>
        <p:spPr bwMode="auto">
          <a:xfrm rot="-5400000">
            <a:off x="6877716" y="5354785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16441" name="Rectangle 17"/>
          <p:cNvSpPr>
            <a:spLocks noChangeArrowheads="1"/>
          </p:cNvSpPr>
          <p:nvPr/>
        </p:nvSpPr>
        <p:spPr bwMode="auto">
          <a:xfrm>
            <a:off x="1655764" y="61345"/>
            <a:ext cx="12902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2800" b="1" dirty="0">
                <a:solidFill>
                  <a:srgbClr val="44546A"/>
                </a:solidFill>
                <a:latin typeface="Calibri" pitchFamily="34" charset="0"/>
              </a:rPr>
              <a:t>Femme</a:t>
            </a:r>
            <a:endParaRPr lang="fr-BE" sz="2800" dirty="0">
              <a:solidFill>
                <a:srgbClr val="44546A"/>
              </a:solidFill>
              <a:latin typeface="Calibri" pitchFamily="34" charset="0"/>
            </a:endParaRPr>
          </a:p>
        </p:txBody>
      </p:sp>
      <p:sp>
        <p:nvSpPr>
          <p:cNvPr id="16442" name="Rectangle 18"/>
          <p:cNvSpPr>
            <a:spLocks noChangeArrowheads="1"/>
          </p:cNvSpPr>
          <p:nvPr/>
        </p:nvSpPr>
        <p:spPr bwMode="auto">
          <a:xfrm>
            <a:off x="6237288" y="61345"/>
            <a:ext cx="13676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2800" b="1" dirty="0">
                <a:solidFill>
                  <a:srgbClr val="44546A"/>
                </a:solidFill>
                <a:latin typeface="Calibri" pitchFamily="34" charset="0"/>
              </a:rPr>
              <a:t>Homme</a:t>
            </a:r>
            <a:endParaRPr lang="fr-BE" sz="2800" dirty="0">
              <a:solidFill>
                <a:srgbClr val="44546A"/>
              </a:solidFill>
              <a:latin typeface="Calibri" pitchFamily="34" charset="0"/>
            </a:endParaRPr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6011944" y="45316"/>
            <a:ext cx="0" cy="6453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91544" y="6160098"/>
            <a:ext cx="260116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anose="020F0502020204030204"/>
              </a:rPr>
              <a:t>Cholestérol total (mg/</a:t>
            </a:r>
            <a:r>
              <a:rPr lang="fr-BE" sz="1600" b="1" dirty="0" err="1">
                <a:solidFill>
                  <a:srgbClr val="44546A"/>
                </a:solidFill>
                <a:latin typeface="Calibri" panose="020F0502020204030204"/>
              </a:rPr>
              <a:t>dL</a:t>
            </a:r>
            <a:r>
              <a:rPr lang="fr-BE" sz="1600" b="1" dirty="0">
                <a:solidFill>
                  <a:srgbClr val="44546A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94740" y="6160514"/>
            <a:ext cx="2594165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anose="020F0502020204030204"/>
              </a:rPr>
              <a:t>Cholestérol total (mg/</a:t>
            </a:r>
            <a:r>
              <a:rPr lang="fr-BE" sz="1600" b="1" dirty="0" err="1">
                <a:solidFill>
                  <a:srgbClr val="44546A"/>
                </a:solidFill>
                <a:latin typeface="Calibri" panose="020F0502020204030204"/>
              </a:rPr>
              <a:t>dL</a:t>
            </a:r>
            <a:r>
              <a:rPr lang="fr-BE" sz="1600" b="1" dirty="0">
                <a:solidFill>
                  <a:srgbClr val="44546A"/>
                </a:solidFill>
                <a:latin typeface="Calibri" panose="020F0502020204030204"/>
              </a:rPr>
              <a:t>)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4655841" y="5350548"/>
          <a:ext cx="1342281" cy="707839"/>
        </p:xfrm>
        <a:graphic>
          <a:graphicData uri="http://schemas.openxmlformats.org/drawingml/2006/table">
            <a:tbl>
              <a:tblPr/>
              <a:tblGrid>
                <a:gridCol w="723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0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Antécédent familial précoce*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35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présent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X 1,7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>
            <a:off x="2233613" y="455046"/>
            <a:ext cx="2317750" cy="377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>
              <a:solidFill>
                <a:srgbClr val="44546A"/>
              </a:solidFill>
              <a:latin typeface="Calibri" panose="020F0502020204030204"/>
            </a:endParaRPr>
          </a:p>
        </p:txBody>
      </p:sp>
      <p:sp>
        <p:nvSpPr>
          <p:cNvPr id="16461" name="TextBox 4"/>
          <p:cNvSpPr txBox="1">
            <a:spLocks noChangeArrowheads="1"/>
          </p:cNvSpPr>
          <p:nvPr/>
        </p:nvSpPr>
        <p:spPr bwMode="auto">
          <a:xfrm>
            <a:off x="2113683" y="515483"/>
            <a:ext cx="2470150" cy="311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Calibri" pitchFamily="34" charset="0"/>
              </a:rPr>
              <a:t>Non fumeuse           Fumeuse              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705059" y="450283"/>
            <a:ext cx="2317750" cy="377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>
              <a:solidFill>
                <a:srgbClr val="44546A"/>
              </a:solidFill>
              <a:latin typeface="Calibri" panose="020F0502020204030204"/>
            </a:endParaRPr>
          </a:p>
        </p:txBody>
      </p:sp>
      <p:sp>
        <p:nvSpPr>
          <p:cNvPr id="16463" name="TextBox 47"/>
          <p:cNvSpPr txBox="1">
            <a:spLocks noChangeArrowheads="1"/>
          </p:cNvSpPr>
          <p:nvPr/>
        </p:nvSpPr>
        <p:spPr bwMode="auto">
          <a:xfrm>
            <a:off x="6552659" y="502670"/>
            <a:ext cx="2470150" cy="3095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Calibri" pitchFamily="34" charset="0"/>
              </a:rPr>
              <a:t>Non fumeur              </a:t>
            </a:r>
            <a:r>
              <a:rPr lang="fr-BE" sz="1400" b="1" dirty="0" err="1">
                <a:solidFill>
                  <a:srgbClr val="44546A"/>
                </a:solidFill>
                <a:latin typeface="Calibri" pitchFamily="34" charset="0"/>
              </a:rPr>
              <a:t>Fumeur</a:t>
            </a:r>
            <a:r>
              <a:rPr lang="fr-BE" sz="1400" b="1" dirty="0">
                <a:solidFill>
                  <a:srgbClr val="44546A"/>
                </a:solidFill>
                <a:latin typeface="Calibri" pitchFamily="34" charset="0"/>
              </a:rPr>
              <a:t>            </a:t>
            </a:r>
          </a:p>
        </p:txBody>
      </p:sp>
      <p:sp>
        <p:nvSpPr>
          <p:cNvPr id="16465" name="TextBox 50"/>
          <p:cNvSpPr txBox="1">
            <a:spLocks noChangeArrowheads="1"/>
          </p:cNvSpPr>
          <p:nvPr/>
        </p:nvSpPr>
        <p:spPr bwMode="auto">
          <a:xfrm>
            <a:off x="7619459" y="591571"/>
            <a:ext cx="508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>
                <a:solidFill>
                  <a:srgbClr val="44546A"/>
                </a:solidFill>
                <a:latin typeface="Calibri" pitchFamily="34" charset="0"/>
              </a:rPr>
              <a:t>Age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9120337" y="3590949"/>
          <a:ext cx="1342281" cy="707839"/>
        </p:xfrm>
        <a:graphic>
          <a:graphicData uri="http://schemas.openxmlformats.org/drawingml/2006/table">
            <a:tbl>
              <a:tblPr/>
              <a:tblGrid>
                <a:gridCol w="723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0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Antécédent familial précoce*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35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présent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X  2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0168759" y="638183"/>
            <a:ext cx="0" cy="3918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64" name="TextBox 49"/>
          <p:cNvSpPr txBox="1">
            <a:spLocks noChangeArrowheads="1"/>
          </p:cNvSpPr>
          <p:nvPr/>
        </p:nvSpPr>
        <p:spPr bwMode="auto">
          <a:xfrm>
            <a:off x="3116263" y="612207"/>
            <a:ext cx="6008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itchFamily="34" charset="0"/>
              </a:rPr>
              <a:t>Age  </a:t>
            </a:r>
          </a:p>
        </p:txBody>
      </p:sp>
      <p:grpSp>
        <p:nvGrpSpPr>
          <p:cNvPr id="2" name="Group 71"/>
          <p:cNvGrpSpPr/>
          <p:nvPr/>
        </p:nvGrpSpPr>
        <p:grpSpPr>
          <a:xfrm>
            <a:off x="3183001" y="934427"/>
            <a:ext cx="497252" cy="4309381"/>
            <a:chOff x="1659001" y="1173119"/>
            <a:chExt cx="497252" cy="4309381"/>
          </a:xfrm>
        </p:grpSpPr>
        <p:sp>
          <p:nvSpPr>
            <p:cNvPr id="40" name="TextBox 49"/>
            <p:cNvSpPr txBox="1">
              <a:spLocks noChangeArrowheads="1"/>
            </p:cNvSpPr>
            <p:nvPr/>
          </p:nvSpPr>
          <p:spPr bwMode="auto">
            <a:xfrm>
              <a:off x="1659001" y="117311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68</a:t>
              </a:r>
            </a:p>
          </p:txBody>
        </p:sp>
        <p:sp>
          <p:nvSpPr>
            <p:cNvPr id="41" name="TextBox 49"/>
            <p:cNvSpPr txBox="1">
              <a:spLocks noChangeArrowheads="1"/>
            </p:cNvSpPr>
            <p:nvPr/>
          </p:nvSpPr>
          <p:spPr bwMode="auto">
            <a:xfrm>
              <a:off x="1659001" y="197866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63</a:t>
              </a:r>
            </a:p>
          </p:txBody>
        </p:sp>
        <p:sp>
          <p:nvSpPr>
            <p:cNvPr id="42" name="TextBox 49"/>
            <p:cNvSpPr txBox="1">
              <a:spLocks noChangeArrowheads="1"/>
            </p:cNvSpPr>
            <p:nvPr/>
          </p:nvSpPr>
          <p:spPr bwMode="auto">
            <a:xfrm>
              <a:off x="1659001" y="2784211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58</a:t>
              </a:r>
            </a:p>
          </p:txBody>
        </p:sp>
        <p:sp>
          <p:nvSpPr>
            <p:cNvPr id="44" name="TextBox 49"/>
            <p:cNvSpPr txBox="1">
              <a:spLocks noChangeArrowheads="1"/>
            </p:cNvSpPr>
            <p:nvPr/>
          </p:nvSpPr>
          <p:spPr bwMode="auto">
            <a:xfrm>
              <a:off x="1659001" y="3576692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53</a:t>
              </a:r>
            </a:p>
          </p:txBody>
        </p:sp>
        <p:sp>
          <p:nvSpPr>
            <p:cNvPr id="45" name="TextBox 49"/>
            <p:cNvSpPr txBox="1">
              <a:spLocks noChangeArrowheads="1"/>
            </p:cNvSpPr>
            <p:nvPr/>
          </p:nvSpPr>
          <p:spPr bwMode="auto">
            <a:xfrm>
              <a:off x="1659001" y="439529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48</a:t>
              </a:r>
            </a:p>
          </p:txBody>
        </p:sp>
        <p:sp>
          <p:nvSpPr>
            <p:cNvPr id="46" name="TextBox 49"/>
            <p:cNvSpPr txBox="1">
              <a:spLocks noChangeArrowheads="1"/>
            </p:cNvSpPr>
            <p:nvPr/>
          </p:nvSpPr>
          <p:spPr bwMode="auto">
            <a:xfrm>
              <a:off x="1659001" y="5174723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&lt; 48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779326" y="851154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97631" y="1663032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95356" y="2446003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84698" y="3255893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78808" y="4093851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84698" y="488633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240016" y="82810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40016" y="1620595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240016" y="2413082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40016" y="324475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0016" y="4063371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240016" y="485585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grpSp>
        <p:nvGrpSpPr>
          <p:cNvPr id="3" name="Group 72"/>
          <p:cNvGrpSpPr/>
          <p:nvPr/>
        </p:nvGrpSpPr>
        <p:grpSpPr>
          <a:xfrm>
            <a:off x="7650819" y="877821"/>
            <a:ext cx="457176" cy="4309381"/>
            <a:chOff x="1659001" y="1173119"/>
            <a:chExt cx="457176" cy="4309381"/>
          </a:xfrm>
        </p:grpSpPr>
        <p:sp>
          <p:nvSpPr>
            <p:cNvPr id="74" name="TextBox 49"/>
            <p:cNvSpPr txBox="1">
              <a:spLocks noChangeArrowheads="1"/>
            </p:cNvSpPr>
            <p:nvPr/>
          </p:nvSpPr>
          <p:spPr bwMode="auto">
            <a:xfrm>
              <a:off x="1659001" y="1173119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≥68</a:t>
              </a:r>
            </a:p>
          </p:txBody>
        </p:sp>
        <p:sp>
          <p:nvSpPr>
            <p:cNvPr id="75" name="TextBox 49"/>
            <p:cNvSpPr txBox="1">
              <a:spLocks noChangeArrowheads="1"/>
            </p:cNvSpPr>
            <p:nvPr/>
          </p:nvSpPr>
          <p:spPr bwMode="auto">
            <a:xfrm>
              <a:off x="1659001" y="1978669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≥63</a:t>
              </a:r>
            </a:p>
          </p:txBody>
        </p:sp>
        <p:sp>
          <p:nvSpPr>
            <p:cNvPr id="76" name="TextBox 49"/>
            <p:cNvSpPr txBox="1">
              <a:spLocks noChangeArrowheads="1"/>
            </p:cNvSpPr>
            <p:nvPr/>
          </p:nvSpPr>
          <p:spPr bwMode="auto">
            <a:xfrm>
              <a:off x="1659001" y="2784211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≥58</a:t>
              </a:r>
            </a:p>
          </p:txBody>
        </p:sp>
        <p:sp>
          <p:nvSpPr>
            <p:cNvPr id="77" name="TextBox 49"/>
            <p:cNvSpPr txBox="1">
              <a:spLocks noChangeArrowheads="1"/>
            </p:cNvSpPr>
            <p:nvPr/>
          </p:nvSpPr>
          <p:spPr bwMode="auto">
            <a:xfrm>
              <a:off x="1659001" y="3576692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≥53</a:t>
              </a:r>
            </a:p>
          </p:txBody>
        </p:sp>
        <p:sp>
          <p:nvSpPr>
            <p:cNvPr id="78" name="TextBox 49"/>
            <p:cNvSpPr txBox="1">
              <a:spLocks noChangeArrowheads="1"/>
            </p:cNvSpPr>
            <p:nvPr/>
          </p:nvSpPr>
          <p:spPr bwMode="auto">
            <a:xfrm>
              <a:off x="1659001" y="4395299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≥48</a:t>
              </a:r>
            </a:p>
          </p:txBody>
        </p:sp>
        <p:sp>
          <p:nvSpPr>
            <p:cNvPr id="79" name="TextBox 49"/>
            <p:cNvSpPr txBox="1">
              <a:spLocks noChangeArrowheads="1"/>
            </p:cNvSpPr>
            <p:nvPr/>
          </p:nvSpPr>
          <p:spPr bwMode="auto">
            <a:xfrm>
              <a:off x="1659001" y="5174723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&lt;48</a:t>
              </a:r>
            </a:p>
          </p:txBody>
        </p:sp>
      </p:grp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4727848" y="814044"/>
          <a:ext cx="1240408" cy="4234815"/>
        </p:xfrm>
        <a:graphic>
          <a:graphicData uri="http://schemas.openxmlformats.org/drawingml/2006/table">
            <a:tbl>
              <a:tblPr/>
              <a:tblGrid>
                <a:gridCol w="834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HDL (mg/dl)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BE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≥ 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6476" name="TextBox 59"/>
          <p:cNvSpPr txBox="1">
            <a:spLocks noChangeArrowheads="1"/>
          </p:cNvSpPr>
          <p:nvPr/>
        </p:nvSpPr>
        <p:spPr bwMode="auto">
          <a:xfrm>
            <a:off x="4583833" y="165971"/>
            <a:ext cx="1192439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sz="1400" b="1" i="1" dirty="0">
                <a:solidFill>
                  <a:srgbClr val="44546A"/>
                </a:solidFill>
                <a:latin typeface="Calibri" pitchFamily="34" charset="0"/>
              </a:rPr>
              <a:t>Multiplier* le SCORE par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776271" y="638183"/>
            <a:ext cx="0" cy="3918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59"/>
          <p:cNvSpPr txBox="1">
            <a:spLocks noChangeArrowheads="1"/>
          </p:cNvSpPr>
          <p:nvPr/>
        </p:nvSpPr>
        <p:spPr bwMode="auto">
          <a:xfrm>
            <a:off x="9296050" y="150366"/>
            <a:ext cx="1192439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sz="1400" b="1" i="1" dirty="0">
                <a:solidFill>
                  <a:srgbClr val="44546A"/>
                </a:solidFill>
                <a:latin typeface="Calibri" pitchFamily="34" charset="0"/>
              </a:rPr>
              <a:t>Multiplier* le SCORE par </a:t>
            </a:r>
          </a:p>
        </p:txBody>
      </p:sp>
      <p:sp>
        <p:nvSpPr>
          <p:cNvPr id="72" name="TextBox 14"/>
          <p:cNvSpPr txBox="1">
            <a:spLocks noChangeArrowheads="1"/>
          </p:cNvSpPr>
          <p:nvPr/>
        </p:nvSpPr>
        <p:spPr bwMode="auto">
          <a:xfrm rot="-5400000">
            <a:off x="8268501" y="5354785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81" name="TextBox 14"/>
          <p:cNvSpPr txBox="1">
            <a:spLocks noChangeArrowheads="1"/>
          </p:cNvSpPr>
          <p:nvPr/>
        </p:nvSpPr>
        <p:spPr bwMode="auto">
          <a:xfrm rot="-5400000">
            <a:off x="3790844" y="5354785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82" name="TextBox 14"/>
          <p:cNvSpPr txBox="1">
            <a:spLocks noChangeArrowheads="1"/>
          </p:cNvSpPr>
          <p:nvPr/>
        </p:nvSpPr>
        <p:spPr bwMode="auto">
          <a:xfrm rot="-5400000">
            <a:off x="2422692" y="5366144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401CCDC-C3A1-41A1-BB8F-23EE68275F7C}"/>
              </a:ext>
            </a:extLst>
          </p:cNvPr>
          <p:cNvSpPr txBox="1"/>
          <p:nvPr/>
        </p:nvSpPr>
        <p:spPr>
          <a:xfrm>
            <a:off x="9138399" y="4332396"/>
            <a:ext cx="13242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/>
              <a:t>* Antécédent précoce si </a:t>
            </a:r>
          </a:p>
          <a:p>
            <a:pPr algn="ctr"/>
            <a:r>
              <a:rPr lang="fr-BE" sz="1400" b="1" dirty="0"/>
              <a:t>MCV chez </a:t>
            </a:r>
          </a:p>
          <a:p>
            <a:pPr algn="ctr"/>
            <a:r>
              <a:rPr lang="fr-BE" sz="1400" b="1" dirty="0"/>
              <a:t>H &lt; 55 ans </a:t>
            </a:r>
          </a:p>
          <a:p>
            <a:pPr algn="ctr"/>
            <a:r>
              <a:rPr lang="fr-BE" sz="1400" b="1" dirty="0"/>
              <a:t>F &lt; 65 ans 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C9D0F20-FA17-49CE-A897-D6D806182D65}"/>
              </a:ext>
            </a:extLst>
          </p:cNvPr>
          <p:cNvGrpSpPr/>
          <p:nvPr/>
        </p:nvGrpSpPr>
        <p:grpSpPr>
          <a:xfrm>
            <a:off x="6643737" y="819670"/>
            <a:ext cx="2466975" cy="4819650"/>
            <a:chOff x="6643737" y="819670"/>
            <a:chExt cx="2466975" cy="4819650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43737" y="819670"/>
              <a:ext cx="2466975" cy="481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309D06A4-C99B-4E15-A14C-8DD02171D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10094" y="3633078"/>
              <a:ext cx="245472" cy="188488"/>
            </a:xfrm>
            <a:prstGeom prst="rect">
              <a:avLst/>
            </a:prstGeom>
          </p:spPr>
        </p:pic>
      </p:grpSp>
      <p:grpSp>
        <p:nvGrpSpPr>
          <p:cNvPr id="69" name="Group 71">
            <a:extLst>
              <a:ext uri="{FF2B5EF4-FFF2-40B4-BE49-F238E27FC236}">
                <a16:creationId xmlns:a16="http://schemas.microsoft.com/office/drawing/2014/main" id="{03D4A10C-BA44-42AC-82E5-771F1B864B10}"/>
              </a:ext>
            </a:extLst>
          </p:cNvPr>
          <p:cNvGrpSpPr/>
          <p:nvPr/>
        </p:nvGrpSpPr>
        <p:grpSpPr>
          <a:xfrm>
            <a:off x="7616843" y="924456"/>
            <a:ext cx="497252" cy="4309381"/>
            <a:chOff x="1659001" y="1173119"/>
            <a:chExt cx="497252" cy="4309381"/>
          </a:xfrm>
        </p:grpSpPr>
        <p:sp>
          <p:nvSpPr>
            <p:cNvPr id="70" name="TextBox 49">
              <a:extLst>
                <a:ext uri="{FF2B5EF4-FFF2-40B4-BE49-F238E27FC236}">
                  <a16:creationId xmlns:a16="http://schemas.microsoft.com/office/drawing/2014/main" id="{F5335C2A-33F5-4D9D-8E53-A0DD43F8F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117311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68</a:t>
              </a:r>
            </a:p>
          </p:txBody>
        </p:sp>
        <p:sp>
          <p:nvSpPr>
            <p:cNvPr id="71" name="TextBox 49">
              <a:extLst>
                <a:ext uri="{FF2B5EF4-FFF2-40B4-BE49-F238E27FC236}">
                  <a16:creationId xmlns:a16="http://schemas.microsoft.com/office/drawing/2014/main" id="{8FBD04F7-40B5-44A2-9411-B96005576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197866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63</a:t>
              </a:r>
            </a:p>
          </p:txBody>
        </p:sp>
        <p:sp>
          <p:nvSpPr>
            <p:cNvPr id="83" name="TextBox 49">
              <a:extLst>
                <a:ext uri="{FF2B5EF4-FFF2-40B4-BE49-F238E27FC236}">
                  <a16:creationId xmlns:a16="http://schemas.microsoft.com/office/drawing/2014/main" id="{C11E9532-E58F-41EA-A3DD-2CC0E3AA83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2784211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58</a:t>
              </a:r>
            </a:p>
          </p:txBody>
        </p:sp>
        <p:sp>
          <p:nvSpPr>
            <p:cNvPr id="84" name="TextBox 49">
              <a:extLst>
                <a:ext uri="{FF2B5EF4-FFF2-40B4-BE49-F238E27FC236}">
                  <a16:creationId xmlns:a16="http://schemas.microsoft.com/office/drawing/2014/main" id="{CE022DED-0BF7-41F2-8CA4-857171301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3576692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53</a:t>
              </a:r>
            </a:p>
          </p:txBody>
        </p:sp>
        <p:sp>
          <p:nvSpPr>
            <p:cNvPr id="85" name="TextBox 49">
              <a:extLst>
                <a:ext uri="{FF2B5EF4-FFF2-40B4-BE49-F238E27FC236}">
                  <a16:creationId xmlns:a16="http://schemas.microsoft.com/office/drawing/2014/main" id="{F2F3C0E9-6865-4DAB-A651-90B9CD99D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439529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48</a:t>
              </a:r>
            </a:p>
          </p:txBody>
        </p:sp>
        <p:sp>
          <p:nvSpPr>
            <p:cNvPr id="86" name="TextBox 49">
              <a:extLst>
                <a:ext uri="{FF2B5EF4-FFF2-40B4-BE49-F238E27FC236}">
                  <a16:creationId xmlns:a16="http://schemas.microsoft.com/office/drawing/2014/main" id="{CC69496D-ABF3-4339-910D-E00028B557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5174723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&lt; 48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5599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5032</TotalTime>
  <Words>369</Words>
  <Application>Microsoft Office PowerPoint</Application>
  <PresentationFormat>Grand écran</PresentationFormat>
  <Paragraphs>168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Olivier Descamps</dc:creator>
  <cp:keywords/>
  <dc:description/>
  <cp:lastModifiedBy>Olivier Descamps</cp:lastModifiedBy>
  <cp:revision>61</cp:revision>
  <dcterms:created xsi:type="dcterms:W3CDTF">2020-01-27T10:05:15Z</dcterms:created>
  <dcterms:modified xsi:type="dcterms:W3CDTF">2020-06-12T06:52:03Z</dcterms:modified>
  <cp:category/>
</cp:coreProperties>
</file>